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91" r:id="rId34"/>
    <p:sldId id="293" r:id="rId35"/>
    <p:sldId id="294" r:id="rId36"/>
    <p:sldId id="295" r:id="rId37"/>
    <p:sldId id="296" r:id="rId38"/>
    <p:sldId id="298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7" r:id="rId58"/>
    <p:sldId id="318" r:id="rId59"/>
    <p:sldId id="319" r:id="rId60"/>
    <p:sldId id="321" r:id="rId61"/>
    <p:sldId id="320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7" r:id="rId97"/>
    <p:sldId id="358" r:id="rId98"/>
    <p:sldId id="359" r:id="rId99"/>
    <p:sldId id="360" r:id="rId100"/>
    <p:sldId id="356" r:id="rId101"/>
    <p:sldId id="361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4" autoAdjust="0"/>
  </p:normalViewPr>
  <p:slideViewPr>
    <p:cSldViewPr snapToGrid="0">
      <p:cViewPr>
        <p:scale>
          <a:sx n="66" d="100"/>
          <a:sy n="66" d="100"/>
        </p:scale>
        <p:origin x="-87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F4E3B-34E4-430A-94EA-951398CDC1D8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E5AC-23BC-43A7-A96B-3910C0924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7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BD83A63-06B2-435B-9763-74F368CDB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D4C7D40-3CB5-4711-BE64-8729BF1D3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2E86E7F-B078-4D31-AF6E-03C27CB9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0506AA1-3A36-4451-8337-A12E346C0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149ED1B-D76E-4F6C-87A8-5770675F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0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B57958-C827-4A12-BD4F-A2D6CBCC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4D6AFE2-BC89-4755-A9FC-A18AA7BC5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B514B75-0FE9-4C37-AABD-3BC5B881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7175A58-E8D0-4B04-AADA-CA44F4E2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EC5BEC3-4477-4FD0-843A-E50316CD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5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3566C60-EADE-4BDB-AAEE-67DA064A8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4852372-DA75-4E6A-9B0C-6EEA63A19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D25C5FD-32FD-4733-992B-8AA15774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BA6E12C-C170-40AE-9B5E-16F3A388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7B9ABD4-7E6B-4159-9BB4-E8D8D57F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6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AD2F52-FD68-4479-842E-18B4B74B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AC17036-5584-4558-AA6A-989554EF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1A23B20-500B-44A2-913E-0F8B7676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A402A6A-53A5-43E7-8AF7-6AA01BBD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7EB8BA9-F1B0-4715-98C6-43C571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8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BF2F8B-EBB0-4DC8-85AF-4B3E9DB1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44E731D-1B48-4523-B515-73A0A735D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6C6D81-704E-4608-9088-DC941124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45F308-7CE5-4241-8BF4-34312791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5E35E11-C4D1-40FB-A143-FFE6372E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3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A058E8-F298-45EA-AD47-88111FAD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C2D79A-81FD-4CE8-89C6-AC3902467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8F562D7-1EF4-4428-9819-5C1508FA4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F23E878-28F5-459D-8388-31D4A58D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B5020F0-5B1A-4428-A009-FFFA44AD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2987437-CDEE-4454-80B4-2A2BC5DA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CC55CA2-AD57-41EE-AD69-A665034A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7900E21-81CA-4812-B393-36AF8A757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4BD515-ED5C-4B78-BE41-8473626EF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E9861CC-59E5-4CE8-B88D-683EB82DF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8CF6FD5-7DA3-4C5D-8843-F35321F06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1909DFE-0279-4AC0-9890-D6A21AA2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DFD55B73-CE1C-4E83-BE1D-0B26FEAE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008FE251-531E-40E1-8905-288F8467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8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A24240-4638-44EB-B7B9-2E886559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3A6D659-EB16-48AE-A19B-76E99538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62DBE54-B3B6-4FFF-B1C8-4AB6017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F2C4888-A138-4D82-BE8C-C1400DBD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9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6F953D8-F1BE-4363-BD5B-0104B28D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3FD7383-15B8-4B48-A0D0-8CBEE7F3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142BA03-F5DF-4BE0-87DA-1950391F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7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CB3F84-FCDA-4985-B662-83C87BBF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0CB7356-4213-42FF-8694-88A7AD2D9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88BB166-DD50-4D75-AB46-2A015A008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E87EFB3-AFCB-40D9-94DA-40BF57F7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45894EC-C846-4BFF-A8AD-6807FE85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CC301DD-691D-4CF0-901F-D696E12B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2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B0D7C8-90CB-4117-A080-49F0836F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EF1FDCBF-D9FB-4C72-9F18-1C409BDF4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968A08D-DDBF-42CC-8DF7-8693D0CC6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C0D1224-299B-4F96-9B57-718D431F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52FC77D-67C0-4DE4-B6FD-C84C8EA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362FBFE-7F0A-46E1-A08C-C70B1976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9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E6442FA-2A3E-41A7-9DDA-91579460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C33357F-0DD2-4B49-9A3E-F467575A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FF8ED03-FE8D-42DA-BE92-10134A2DE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5F0B7-F72B-414A-B384-27F7E34A933A}" type="datetimeFigureOut">
              <a:rPr lang="zh-CN" altLang="en-US" smtClean="0"/>
              <a:t>2020/3/20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76E383F-FCFC-4B2B-A3C4-0D21CC171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B6485B0-4BA7-47B6-B504-6291044EA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F61FC-4DDC-4DA2-9F64-B4CD5E4EB2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7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nowgood/p/Huber-Loss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99979" y="2238943"/>
            <a:ext cx="8392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机器学习基础篇章</a:t>
            </a:r>
            <a:endParaRPr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4740" y="3804416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华能信托 王宇韬</a:t>
            </a:r>
          </a:p>
        </p:txBody>
      </p:sp>
    </p:spTree>
    <p:extLst>
      <p:ext uri="{BB962C8B-B14F-4D97-AF65-F5344CB8AC3E}">
        <p14:creationId xmlns:p14="http://schemas.microsoft.com/office/powerpoint/2010/main" val="343712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这一节稍微有点抽象，下一节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节会有具体的例子展示方便大家理解，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节数学基础要求相对较高，仅供感兴趣的读者参考。具体算法过程如下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输入训练数据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𝑇</m:t>
                    </m:r>
                    <m:r>
                      <a:rPr lang="en-US" altLang="zh-CN" sz="2400" i="1" dirty="0" smtClean="0">
                        <a:latin typeface="Cambria Math"/>
                      </a:rPr>
                      <m:t>={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…,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为特征变量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为目标变量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b="0" i="1" smtClean="0">
                        <a:latin typeface="Cambria Math"/>
                        <a:ea typeface="Cambria Math"/>
                      </a:rPr>
                      <m:t>{−1,1}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046988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00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843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98338"/>
              </p:ext>
            </p:extLst>
          </p:nvPr>
        </p:nvGraphicFramePr>
        <p:xfrm>
          <a:off x="921657" y="1328281"/>
          <a:ext cx="10348685" cy="44417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202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warm_start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热启动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布尔型，设置为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True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时，重用前一个调用的解决方案以适合初始化，否则只擦除前一个解决方案，默认为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False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</a:txBody>
                  <a:tcPr marL="0" marR="0" marT="6573" marB="6573" anchor="ctr"/>
                </a:tc>
              </a:tr>
              <a:tr h="29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presort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数据预排序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指定是否需要提前对数据进行排序从而加速寻找最优切分点。设置为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True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时，在数据量大时会减慢总体的训练过程，但对于小数据集或者设定了最大深度的情况下，则会加速训练过程。</a:t>
                      </a:r>
                    </a:p>
                  </a:txBody>
                  <a:tcPr marL="0" marR="0" marT="6573" marB="6573" anchor="ctr"/>
                </a:tc>
              </a:tr>
              <a:tr h="107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validation_fraction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留作早期停止的验证集训练数据的比例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3767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97194"/>
              </p:ext>
            </p:extLst>
          </p:nvPr>
        </p:nvGraphicFramePr>
        <p:xfrm>
          <a:off x="921657" y="1328281"/>
          <a:ext cx="10348685" cy="33312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34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n_iter_no_change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确定当验证分数没有提高时是否提前停止训练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时，禁止提前停止训练；取值为整数时，将保留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validation_fraction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的数据用作验证，并在验证得分在之前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n_iter_no_change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轮迭代中没有提高时终止训练</a:t>
                      </a:r>
                    </a:p>
                  </a:txBody>
                  <a:tcPr marL="0" marR="0" marT="6573" marB="6573" anchor="ctr"/>
                </a:tc>
              </a:tr>
              <a:tr h="107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tol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提前停止训练的条件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1e-4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。损失改善小于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tol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时，训练停止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67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2261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arenBoth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各个样本点权重，各权重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相等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arenBoth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arenBoth"/>
                </a:pP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        (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=1,2,…,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2261132"/>
              </a:xfrm>
              <a:prstGeom prst="rect">
                <a:avLst/>
              </a:prstGeom>
              <a:blipFill rotWithShape="1">
                <a:blip r:embed="rId2"/>
                <a:stretch>
                  <a:fillRect l="-1070" t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10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77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(2)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公式构造误差率最小的弱学习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𝑚𝑖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这里的误差率就是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节提到的误差率（错误划分类别的样本权重之和），这里是一个更加学术的写法，其中是样本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的权重，是弱学习器所预测的样本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的分类，也即预测值，是样本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的实际值，是一个指示函数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(Indicator Function)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，当括号内的条件成立时（也即预测失败）函数取值为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，否则（也即预测成功）取值为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1 </m:t>
                      </m:r>
                      <m:r>
                        <a:rPr lang="en-US" altLang="zh-CN" sz="2400" i="1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i="1" dirty="0">
                          <a:latin typeface="Cambria Math"/>
                        </a:rPr>
                        <m:t>1 +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i="1" dirty="0">
                          <a:latin typeface="Cambria Math"/>
                        </a:rPr>
                        <m:t>1 +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i="1" dirty="0">
                          <a:latin typeface="Cambria Math"/>
                        </a:rPr>
                        <m:t>0 +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i="1" dirty="0">
                          <a:latin typeface="Cambria Math"/>
                        </a:rPr>
                        <m:t>0 =</m:t>
                      </m:r>
                      <m:f>
                        <m:fPr>
                          <m:ctrlPr>
                            <a:rPr lang="en-US" altLang="zh-CN" sz="240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779322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20" r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9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146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(3)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有了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误差率之后，就可以调整原来弱学习器的权重了，计算弱学习器</a:t>
                </a:r>
                <a:r>
                  <a:rPr lang="en-US" altLang="zh-CN" sz="2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sz="2400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(x)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的系数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ɑ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400" dirty="0" smtClean="0">
                              <a:latin typeface="Cambria Math"/>
                              <a:ea typeface="微软雅黑" panose="020B0503020204020204" pitchFamily="34" charset="-122"/>
                            </a:rPr>
                            <m:t>α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a:rPr lang="en-US" altLang="zh-CN" sz="2400" b="0" i="1" dirty="0" smtClean="0">
                              <a:latin typeface="Cambria Math"/>
                              <a:ea typeface="微软雅黑" panose="020B0503020204020204" pitchFamily="34" charset="-122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dirty="0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dirty="0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/>
                  <a:t>得到第</a:t>
                </a:r>
                <a:r>
                  <a:rPr lang="en-US" altLang="zh-CN" sz="2400" dirty="0"/>
                  <a:t>m</a:t>
                </a:r>
                <a:r>
                  <a:rPr lang="zh-CN" altLang="en-US" sz="2400" dirty="0"/>
                  <a:t>次迭代的强学习器</a:t>
                </a:r>
                <a:r>
                  <a:rPr lang="zh-CN" altLang="en-US" sz="2400" dirty="0" smtClean="0"/>
                  <a:t>：</a:t>
                </a:r>
                <a:endParaRPr lang="en-US" altLang="zh-CN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146713"/>
              </a:xfrm>
              <a:prstGeom prst="rect">
                <a:avLst/>
              </a:prstGeom>
              <a:blipFill rotWithShape="1">
                <a:blip r:embed="rId2"/>
                <a:stretch>
                  <a:fillRect l="-892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15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70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更新样本点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有了弱学习器的权重后，就可以更新原来样本点的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权重。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增大错误分类点的权重，减少正确分类点的权重，从而再之后的分类中实现较为准确的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分类：</a:t>
                </a:r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,    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=1,2,…,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𝑁</m:t>
                      </m:r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+1,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70890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314" r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00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51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更新样本点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+1,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本次更新的样本点权重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𝑚𝑖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上次的样本点权重，各样本权重之和为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次迭代中弱学习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的实际值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预测的样本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的分类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一个规范化因子，其公式如下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510017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41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118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(5)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反复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将上面的过程反复迭代，代直到误分类数达到阈值或达到最大迭代次数。</a:t>
                </a: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次迭代后得到最终强学习器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sign(x)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是符号函数，即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118948"/>
              </a:xfrm>
              <a:prstGeom prst="rect">
                <a:avLst/>
              </a:prstGeom>
              <a:blipFill rotWithShape="1">
                <a:blip r:embed="rId2"/>
                <a:stretch>
                  <a:fillRect l="-892" t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7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9.1.2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(6)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正则化项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为防止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过拟合，可以向模型加入正则化项，即为每个弱学习器的权重缩减系数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ν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，也即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learning rate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，也称之为学习率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(0,1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取值较大意味着相同的学习效果，迭代次数更少，需要训练的弱学习器更少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较小意味着达到一定的误分类数或学习效果，需要更多迭代次数和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弱学习器的迭代公式为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权重缩减系数后公式变为：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  <a:ea typeface="微软雅黑" panose="020B0503020204020204" pitchFamily="34" charset="-122"/>
                        </a:rPr>
                        <m:t>𝒗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154984"/>
              </a:xfrm>
              <a:prstGeom prst="rect">
                <a:avLst/>
              </a:prstGeom>
              <a:blipFill rotWithShape="1">
                <a:blip r:embed="rId2"/>
                <a:stretch>
                  <a:fillRect l="-892" t="-1173" r="-832" b="-1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88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第一次迭代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初始化各个样本点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这里初始化各个样本点权重均为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0.2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=0.2, 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=1,2,3,4,5</m:t>
                      </m:r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第一次迭代需要构建初始决策树，我们需判断在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x=2.5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x=3.5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x=4.5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个位置中的哪处切一刀，并判断切完后将左边划分为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，还是将右边划分为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会使得整体的误差率最小。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26" r="-238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11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090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错误划分类别的样本权重之和，其计算公式为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𝑚𝑖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的预测值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实际值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𝐼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)</m:t>
                    </m:r>
                    <m:r>
                      <a:rPr lang="en-US" altLang="zh-CN" sz="2400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一个指示函数，当括号内的条件成立时取值为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，否则取值为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090543"/>
              </a:xfrm>
              <a:prstGeom prst="rect">
                <a:avLst/>
              </a:prstGeom>
              <a:blipFill rotWithShape="1">
                <a:blip r:embed="rId2"/>
                <a:stretch>
                  <a:fillRect l="-892" t="-1192" r="-238" b="-2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6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370" y="729512"/>
            <a:ext cx="10973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第九章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2261054"/>
            <a:ext cx="10515600" cy="3718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GBDT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产品定价模型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23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297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切法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1: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假设切完后将左边数据划分为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处切一刀划分类别，即设定阈值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时，意味着我们的弱学习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&lt;1.5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这其实就是一个深度为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的分类决策树，此时预测结果如下所示：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297075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39" r="-476" b="-3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79439"/>
              </p:ext>
            </p:extLst>
          </p:nvPr>
        </p:nvGraphicFramePr>
        <p:xfrm>
          <a:off x="838200" y="5057571"/>
          <a:ext cx="10515600" cy="132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25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每一个数据的权重为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个数据预测错误，因此误差率为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0.2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×0+</m:t>
                      </m:r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0.2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0.2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×0+</m:t>
                      </m:r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0.2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0.2</m:t>
                      </m:r>
                      <m:r>
                        <a:rPr lang="en-US" altLang="zh-CN" sz="2400" i="1">
                          <a:latin typeface="Cambria Math"/>
                          <a:ea typeface="Cambria Math"/>
                        </a:rPr>
                        <m:t>×0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=0.4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892" t="-2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9690"/>
              </p:ext>
            </p:extLst>
          </p:nvPr>
        </p:nvGraphicFramePr>
        <p:xfrm>
          <a:off x="838200" y="5057571"/>
          <a:ext cx="10515600" cy="132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75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仿照阈值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的方法，我们可以计算出这种情况下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种切法的误差率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2: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，同理计算误差率如下：</a:t>
                </a:r>
              </a:p>
              <a:p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785652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58587"/>
              </p:ext>
            </p:extLst>
          </p:nvPr>
        </p:nvGraphicFramePr>
        <p:xfrm>
          <a:off x="905020" y="3036886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257016"/>
              </p:ext>
            </p:extLst>
          </p:nvPr>
        </p:nvGraphicFramePr>
        <p:xfrm>
          <a:off x="905020" y="5323568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16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709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1.3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看到采取切法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时，当阈值取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v=2.5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的类别时误差率最低，为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，因此随机挑选一个作为阈值即可。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此处选择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v=2.5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，故弱学习器为：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=0.2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709413"/>
              </a:xfrm>
              <a:prstGeom prst="rect">
                <a:avLst/>
              </a:prstGeom>
              <a:blipFill rotWithShape="1">
                <a:blip r:embed="rId2"/>
                <a:stretch>
                  <a:fillRect l="-892" t="-1314" b="-2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uploader.shimo.im/f/uaHuKyYe518EFXjb.png!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3779157"/>
            <a:ext cx="31623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30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560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1.4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弱学习器前的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的系数，公式为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l-GR" altLang="zh-CN" sz="2400" i="1" dirty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/>
                            <a:ea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dirty="0" smtClean="0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次迭代的误差率。因此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l-GR" altLang="zh-CN" sz="2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  <a:ea typeface="Cambria Math"/>
                      </a:rPr>
                      <m:t>=0.6931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得到第一次迭代后的强学习器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/>
                          <a:ea typeface="Cambria Math"/>
                        </a:rPr>
                        <m:t>=0.6931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0.6931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0.6931,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560014"/>
              </a:xfrm>
              <a:prstGeom prst="rect">
                <a:avLst/>
              </a:prstGeom>
              <a:blipFill rotWithShape="1">
                <a:blip r:embed="rId2"/>
                <a:stretch>
                  <a:fillRect l="-892" t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766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986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1.5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第一次迭代后的最终强学习器</a:t>
                </a:r>
                <a:endParaRPr lang="en-US" altLang="zh-CN" sz="2400" b="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𝑠𝑖𝑔𝑛</m:t>
                    </m:r>
                    <m:r>
                      <a:rPr lang="en-US" altLang="zh-CN" sz="2400" b="0" i="1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)]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0.6931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, 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&lt;2.5 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0.6931,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 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&gt;2.5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sign(x)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是符号函数，即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0,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98647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01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9.1.3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第一次迭代后的最终强学习器</a:t>
            </a:r>
            <a:endParaRPr lang="en-US" altLang="zh-CN" sz="2400" b="0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此时的预测结果如下所示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分类器在训练集上有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个误分类点，即第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点，因此我们还需要继续迭代。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78269"/>
              </p:ext>
            </p:extLst>
          </p:nvPr>
        </p:nvGraphicFramePr>
        <p:xfrm>
          <a:off x="838200" y="3338354"/>
          <a:ext cx="10515599" cy="132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43514"/>
                <a:gridCol w="1414417"/>
                <a:gridCol w="1414417"/>
                <a:gridCol w="1414417"/>
                <a:gridCol w="1414417"/>
                <a:gridCol w="1414417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（特征变量）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y（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实际值）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sign[f1(x)]（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预测值）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06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03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2.1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更新各个样本点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通过如下公式进行原始数据的权重调整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US" altLang="zh-CN" sz="2400" i="1" smtClean="0">
                          <a:latin typeface="Cambria Math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400" i="1" smtClean="0">
                          <a:latin typeface="Cambria Math"/>
                          <a:ea typeface="微软雅黑" panose="020B0503020204020204" pitchFamily="34" charset="-122"/>
                        </a:rPr>
                        <m:t>=1,2,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3,4,5</m:t>
                      </m:r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039247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23865"/>
              </p:ext>
            </p:extLst>
          </p:nvPr>
        </p:nvGraphicFramePr>
        <p:xfrm>
          <a:off x="838200" y="5145745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w2i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1/8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32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的类别，误差率如下：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的类别，误差率如下：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26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50487"/>
              </p:ext>
            </p:extLst>
          </p:nvPr>
        </p:nvGraphicFramePr>
        <p:xfrm>
          <a:off x="1082658" y="3424306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5/8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5/8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1/8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46877"/>
              </p:ext>
            </p:extLst>
          </p:nvPr>
        </p:nvGraphicFramePr>
        <p:xfrm>
          <a:off x="1082658" y="5377974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3/8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3/8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7/8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905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12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此时弱学习器为：</a:t>
                </a:r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125471"/>
              </a:xfrm>
              <a:prstGeom prst="rect">
                <a:avLst/>
              </a:prstGeom>
              <a:blipFill rotWithShape="1">
                <a:blip r:embed="rId2"/>
                <a:stretch>
                  <a:fillRect l="-892" t="-1559" b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73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843314"/>
            <a:ext cx="10248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(Adaptive Boosting)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是一种有效而实用的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算法，它以一种高度自适应的方法顺序地训练弱学习器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前一次的分类效果调整数据的权重，上一个弱学习器中错误分类样本的权重会在下一个弱学习器中增加，正确分类样本的权重会相应减少，并且在每一轮迭代时会向模型加入一个新的弱学习器。不断重复调整权重和训练弱学习器的过程，直到误分类数低于预设值或迭代次数达到指定最大迭代次数时，我们会得到一个强分类器。</a:t>
            </a:r>
          </a:p>
        </p:txBody>
      </p:sp>
      <p:sp>
        <p:nvSpPr>
          <p:cNvPr id="6" name="矩形 5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28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876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弱学习器前的系数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/>
                                      <a:ea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i="1" dirty="0" smtClean="0">
                  <a:latin typeface="Cambria Math"/>
                  <a:ea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=0</m:t>
                      </m:r>
                      <m:r>
                        <a:rPr lang="en-US" altLang="zh-CN" sz="2400" b="0" i="1" dirty="0" smtClean="0">
                          <a:latin typeface="Cambria Math"/>
                          <a:ea typeface="Cambria Math"/>
                        </a:rPr>
                        <m:t>.9730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得到第一次迭代后的强学习器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=0.6931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+0.9730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i="1" dirty="0" smtClean="0">
                  <a:latin typeface="Cambria Math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876831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62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弱学习器前的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0.6931,  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−0.6931,  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9730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−0.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9730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1.6661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0.2799,  2.5&lt;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1.6661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624647"/>
              </a:xfrm>
              <a:prstGeom prst="rect">
                <a:avLst/>
              </a:prstGeom>
              <a:blipFill rotWithShape="1">
                <a:blip r:embed="rId2"/>
                <a:stretch>
                  <a:fillRect l="-892" t="-1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68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2592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第二次迭代后的最终强学习器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𝑠𝑖𝑔𝑛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1.6661,  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&lt;4.5 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0.2799,  2.5&lt;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&lt;4.5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−1.6661,  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&gt;4.5</m:t>
                                  </m:r>
                                </m:e>
                              </m:eqAr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2.5&lt;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2592889"/>
              </a:xfrm>
              <a:prstGeom prst="rect">
                <a:avLst/>
              </a:prstGeom>
              <a:blipFill rotWithShape="1">
                <a:blip r:embed="rId2"/>
                <a:stretch>
                  <a:fillRect l="-892" t="-1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775658"/>
              </p:ext>
            </p:extLst>
          </p:nvPr>
        </p:nvGraphicFramePr>
        <p:xfrm>
          <a:off x="838200" y="4410635"/>
          <a:ext cx="10515600" cy="132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sign[f2(x)]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9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03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3.1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第三次迭代 </a:t>
                </a:r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更新各个样本点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通过如下公式进行原始数据的权重调整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US" altLang="zh-CN" sz="2400" i="1" smtClean="0">
                          <a:latin typeface="Cambria Math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400" i="1" smtClean="0">
                          <a:latin typeface="Cambria Math"/>
                          <a:ea typeface="微软雅黑" panose="020B0503020204020204" pitchFamily="34" charset="-122"/>
                        </a:rPr>
                        <m:t>=1,2,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3,4,5</m:t>
                      </m:r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𝑚𝑖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039247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59777"/>
              </p:ext>
            </p:extLst>
          </p:nvPr>
        </p:nvGraphicFramePr>
        <p:xfrm>
          <a:off x="838200" y="5145745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w3i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0.0714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0.0714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0.5001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0.2858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0.0714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845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切分方法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的类别，误差率如下：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：假设切完后将左边数据划分为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的类别，将右边数据划分为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的类别，误差率如下：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26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68281"/>
              </p:ext>
            </p:extLst>
          </p:nvPr>
        </p:nvGraphicFramePr>
        <p:xfrm>
          <a:off x="1082658" y="3424306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0.3572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0.2858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0.7859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0.5001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882116"/>
              </p:ext>
            </p:extLst>
          </p:nvPr>
        </p:nvGraphicFramePr>
        <p:xfrm>
          <a:off x="1082658" y="5377974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0.6429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0.7143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0.2142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0.5000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174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297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3.3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此时弱学习器为：</a:t>
                </a:r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&lt;3.5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误差率：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latin typeface="Cambria Math"/>
                      </a:rPr>
                      <m:t>0.2142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2970750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39" b="-3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879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246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3.4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弱学习器前的系数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 dirty="0">
                                      <a:latin typeface="Cambria Math"/>
                                      <a:ea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i="1" dirty="0" smtClean="0">
                  <a:latin typeface="Cambria Math"/>
                  <a:ea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=0</m:t>
                      </m:r>
                      <m:r>
                        <a:rPr lang="en-US" altLang="zh-CN" sz="2400" b="0" i="1" dirty="0" smtClean="0">
                          <a:latin typeface="Cambria Math"/>
                          <a:ea typeface="Cambria Math"/>
                        </a:rPr>
                        <m:t>.6499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得到第一次迭代后的强学习器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altLang="zh-CN" sz="2400" i="1" dirty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/>
                          <a:ea typeface="Cambria Math"/>
                        </a:rPr>
                        <m:t>=0.6931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+0.9730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+0.6499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Cambria Math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246162"/>
              </a:xfrm>
              <a:prstGeom prst="rect">
                <a:avLst/>
              </a:prstGeom>
              <a:blipFill rotWithShape="1">
                <a:blip r:embed="rId2"/>
                <a:stretch>
                  <a:fillRect l="-892" t="-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61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466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2.4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弱学习器前的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0.6931,  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−0.6931,  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9730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−0.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9730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6499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&lt;3.5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6499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1.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0162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−0.3700</m:t>
                              </m:r>
                              <m:r>
                                <a:rPr lang="zh-CN" altLang="en-US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&lt;3.5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0.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9298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1.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0162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466608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35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332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第二次迭代后的最终强学习器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&lt;2.5 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&lt;3.5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.5&lt;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&lt;4.5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−1,  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332302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626693"/>
              </p:ext>
            </p:extLst>
          </p:nvPr>
        </p:nvGraphicFramePr>
        <p:xfrm>
          <a:off x="838200" y="4410635"/>
          <a:ext cx="10515600" cy="1325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sign[f2(x)]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endParaRPr lang="en-US" altLang="zh-CN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236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817746"/>
                <a:ext cx="1024831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9.1.3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3.5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第二次迭代后的最终强学习器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𝑠𝑖𝑔𝑛</m:t>
                    </m:r>
                    <m:r>
                      <a:rPr lang="en-US" altLang="zh-CN" sz="2400" i="1" dirty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dirty="0">
                        <a:latin typeface="Cambria Math"/>
                      </a:rPr>
                      <m:t>)]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在训练集上有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个误分类点，因此迭代终止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𝑠𝑖𝑔𝑛</m:t>
                    </m:r>
                    <m:r>
                      <a:rPr lang="en-US" altLang="zh-CN" sz="2400" i="1" dirty="0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)]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即最终通过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算法获得的模型。如果通过图形的方式来体现的，最终的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AdaBoost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算法模型即为下图所示，可以看到其就是通过三个决策树通过线性组合以及符号函数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sign()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函数构成的。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817746"/>
                <a:ext cx="10248318" cy="267765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 descr="https://uploader.shimo.im/f/sukPt9Q3iQ0ohLle.png!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89" y="4660251"/>
            <a:ext cx="11335787" cy="18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1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笔者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了如下一张图来解释调整权重的概念，在步骤一中先切一刀对数就进行划分，此时将小三角形错误的划分到了圆形类别中，在步骤二便调整这一分类错误的小三角形的权重，使它变成一个大三角形，这样它和三角形类型的数据就更加接近了，因此重新分类时，它便能准确的分类到三角形类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uploader.shimo.im/f/imqVYLIp4m8wvUuO.png!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t="4974" r="2197" b="7825"/>
          <a:stretch/>
        </p:blipFill>
        <p:spPr bwMode="auto">
          <a:xfrm>
            <a:off x="2646572" y="3756738"/>
            <a:ext cx="7387772" cy="29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94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9.1.4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算法的简单代码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模型既可以做分类分析，也可以做回归分析，分别对应的模型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分类模型（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AdaBoostClassifier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回归模型（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AdaBoostRegressor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56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9.1.4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算法的简单代码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分类模型简单代码演示如下所示：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4" y="3020559"/>
            <a:ext cx="6416027" cy="264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439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9.1.4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算法的简单代码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回归模型简单代码演示如下所示：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32" y="3028425"/>
            <a:ext cx="6518737" cy="274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13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经济增速下行，风控压力加大，各家商业银行纷纷投入更多资源拓展信用卡业务，信用卡产业飞速发展。因为市场竞争激烈，信用卡产品同质化严重，商业银行需要采用更快捷有效的方式扩大客户规模，实现精准营销，从而降低成本提高效益，增强自身竞争力。该精准营销模型也可以应用其他领域的精准营销，例如信托公司信托产品的精准营销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8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5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首先读取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条信用卡营销的客户数据，特征变量有客户的年龄，性别，月收入，月消费以及月消费与月收入之比，目标变量是精准营销后客户是否响应（即客户在营销后是否办了信用卡），取值为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代表精准营销有效，为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代表营销失败。其中有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个客户响应，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个客户没有响应。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5" y="4480885"/>
            <a:ext cx="5299069" cy="11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78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4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前五行结果如下所示：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2" name="Picture 2" descr="https://uploader.shimo.im/f/MCT9zTHwaygpy8gN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24" y="3046411"/>
            <a:ext cx="7116351" cy="300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00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5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特征变量和目标变量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通过如下代码将特征变量和目标变量单独提取出来，代码如下：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66" y="3171825"/>
            <a:ext cx="3985466" cy="93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53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训练集和测试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提取完特征变量后需要将数据拆分为训练集及测试集。划分训练集和测试集的代码如下：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551" y="3657599"/>
            <a:ext cx="6862898" cy="117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43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划分为训练集和测试集之后，就可以从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Scikit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-Learn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库中引入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分类器模型进行模型训练了，代码如下：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92" y="3603171"/>
            <a:ext cx="6463817" cy="130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451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通过第一行代码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预测测试集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之前章节类似的代码，我们可以将预测值和实际值进行对比：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63" y="3328987"/>
            <a:ext cx="4772673" cy="146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7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算法在误分类数为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时终止迭代，即全部分类正确时（即误差率为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）停止迭代，并定义误差率为错误划分类别的样本权重之和，例如对于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个样本，每个样本的权重为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，若此时有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个样本划分错误，那么此时的误差率就是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1/9 + 1/9=2/9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97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可以看到此时前五项的预测准确度为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，如果想看所有测试集数据的预测准确度，可以使用如下代码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此时获得的模型准确度评分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，也就是说模型的预测准确度达到了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算法中弱学习器是分类决策树模型，其本质预测的并不是准确的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的分类，而是预测其属于某一分类的概率，可以通过如下代码查看预测属于各个分类的概率：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886" y="2885508"/>
            <a:ext cx="4952227" cy="80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28" y="5414712"/>
            <a:ext cx="4767343" cy="53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911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利用代码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曲线来评估模型预测的效果：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60" y="3281703"/>
            <a:ext cx="7489279" cy="179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782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利用代码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曲线来评估模型预测的效果：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Picture 2" descr="https://uploader.shimo.im/f/V2xj9ZxRVL0zuU71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51" y="2588531"/>
            <a:ext cx="5698898" cy="37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10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通过如下代码求出模型的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将获得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值打印出来为：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0.9559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12" y="3020104"/>
            <a:ext cx="5732175" cy="83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226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如下特征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重要性相关知识点进行整理，方便结果呈现，代码如下：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92" y="2956832"/>
            <a:ext cx="6075816" cy="288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652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6164"/>
              </p:ext>
            </p:extLst>
          </p:nvPr>
        </p:nvGraphicFramePr>
        <p:xfrm>
          <a:off x="838200" y="2401094"/>
          <a:ext cx="10515600" cy="26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/>
                <a:gridCol w="3505200"/>
                <a:gridCol w="3505200"/>
              </a:tblGrid>
              <a:tr h="2857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特征重要性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月消费（元）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0.36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月消费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月收入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0.24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月收入（元）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4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9.2.4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输入如下代码后运行查看官方介绍：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63" y="2829389"/>
            <a:ext cx="5594274" cy="79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42337"/>
              </p:ext>
            </p:extLst>
          </p:nvPr>
        </p:nvGraphicFramePr>
        <p:xfrm>
          <a:off x="725715" y="3892945"/>
          <a:ext cx="11190514" cy="19552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3885"/>
                <a:gridCol w="2598057"/>
                <a:gridCol w="6168572"/>
              </a:tblGrid>
              <a:tr h="193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21082" marB="21082" anchor="ctr"/>
                </a:tc>
              </a:tr>
              <a:tr h="345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base_estimator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弱学习器类型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一般选择决策树模型或者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神经网络模型，默认为分类决策树模型</a:t>
                      </a:r>
                    </a:p>
                  </a:txBody>
                  <a:tcPr marL="0" marR="0" marT="21082" marB="21082" anchor="ctr"/>
                </a:tc>
              </a:tr>
              <a:tr h="4975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n_estimators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弱学习器的最大迭代次数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取值位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型数据，默认取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，如果训练集已经完美地训练好了，可能算法会提前停止</a:t>
                      </a:r>
                    </a:p>
                  </a:txBody>
                  <a:tcPr marL="0" marR="0" marT="21082" marB="2108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41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7197"/>
              </p:ext>
            </p:extLst>
          </p:nvPr>
        </p:nvGraphicFramePr>
        <p:xfrm>
          <a:off x="694348" y="276256"/>
          <a:ext cx="11190514" cy="63865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23885"/>
                <a:gridCol w="2598057"/>
                <a:gridCol w="6168572"/>
              </a:tblGrid>
              <a:tr h="193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21082" marB="21082" anchor="ctr"/>
                </a:tc>
              </a:tr>
              <a:tr h="110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learning_rate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弱分类器的权重缩减系数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ν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每个弱学习器的权重缩减系数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ν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，取值范围为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(0,1]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，取值较小意味着达到一定的误分类数或学习效果，需要更多迭代次数和更多的弱学习器，默认为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，即不缩减。这个在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9.1.2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节最后的补充知识点中也有简单介绍。</a:t>
                      </a:r>
                    </a:p>
                  </a:txBody>
                  <a:tcPr marL="0" marR="0" marT="21082" marB="21082" anchor="ctr"/>
                </a:tc>
              </a:tr>
              <a:tr h="80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algorithm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'SAMME'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使用对样本集分类效果调整弱学习器权，取值为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'SAMME.R'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代表使用对样本集分类的预测概率调整弱学习器权重，默认取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'SAMME.R'</a:t>
                      </a:r>
                    </a:p>
                  </a:txBody>
                  <a:tcPr marL="0" marR="0" marT="21082" marB="21082" anchor="ctr"/>
                </a:tc>
              </a:tr>
              <a:tr h="140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random_state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设定随机状态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取值范围为：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RandomState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None}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。如果为整数，则指定了随机数生成器的种子，设置为任意整数后，例如“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123”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，则每次运行的结果都是一致的；如果为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RandomState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实例，则指定了随机数生成器；如果为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，则使用默认的随机数生成器。默认为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</a:p>
                  </a:txBody>
                  <a:tcPr marL="0" marR="0" marT="21082" marB="2108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343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3376" y="497284"/>
            <a:ext cx="10745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案例实战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信用卡精准营销模型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9.2.4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回归模型而言，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编辑器中，可以输入如下代码后运行查看官方介绍：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99163"/>
              </p:ext>
            </p:extLst>
          </p:nvPr>
        </p:nvGraphicFramePr>
        <p:xfrm>
          <a:off x="725715" y="3892945"/>
          <a:ext cx="11190514" cy="15814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1771"/>
                <a:gridCol w="2815771"/>
                <a:gridCol w="7082972"/>
              </a:tblGrid>
              <a:tr h="193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21082" marB="210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21082" marB="21082" anchor="ctr"/>
                </a:tc>
              </a:tr>
              <a:tr h="345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loss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更新权重的损失函数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取值范围为：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{'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linear','square','exponential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'}，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其中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linear'：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线性损失函数；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square'：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平方损失函数；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exponential'：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指数损失函数。默认为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linear'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07" y="2829389"/>
            <a:ext cx="5816986" cy="85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8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9.3.1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算法则将损失函数的负梯度作为残差的近似值，不断使用残差迭代和拟合回归树最终生成强学习器。简单来说，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算法是调整权重，而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算法则是拟合残差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通过一个简单案例来阐明这一核心思想：以简单的信用卡额度预测为例，以下有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个客户样本，特征变量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为年龄和月收入，目标变量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是信用卡额度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40758"/>
              </p:ext>
            </p:extLst>
          </p:nvPr>
        </p:nvGraphicFramePr>
        <p:xfrm>
          <a:off x="838200" y="4437344"/>
          <a:ext cx="10515600" cy="2209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280557"/>
                <a:gridCol w="2394857"/>
                <a:gridCol w="3211286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X1: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X2: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月收入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y: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实际信用卡额度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30000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25000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40000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43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4606" y="1574464"/>
            <a:ext cx="10842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算法步骤：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步骤一：设定各样本初始权重相等，均为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，切一刀划分类别使得误差率最低。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步骤二：误分类数为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，此时的误差率为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1/9+1/9+1/9=1/3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；这时提高分类错误的样本权重，降低分类正确的样本权重。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步骤三：根据新权重，再切一刀划分类别使得误差率最低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b="46646"/>
          <a:stretch/>
        </p:blipFill>
        <p:spPr bwMode="auto">
          <a:xfrm>
            <a:off x="2250159" y="3882788"/>
            <a:ext cx="8180597" cy="276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937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9.3.1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我们建立的第一棵决策树如下：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4" name="Picture 2" descr="https://uploader.shimo.im/f/HZ9A3NtPo2M0YzTU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54" y="2853229"/>
            <a:ext cx="3708691" cy="37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55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9.3.1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下面的步骤就是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算法的核心思想体现了：我们将构造一颗新的决策树来拟合第一棵树的产生的残差，注意我们这里拟合的是残差，这时构造的拟合残差的决策树如下所示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53" y="3198720"/>
            <a:ext cx="2970893" cy="334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895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9.3.1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因此最终的模型就是如下所示多个模型集成在一起的内容，这个也充分体现了集成算法集成的思想。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178" name="Picture 2" descr="https://uploader.shimo.im/f/QWWQDBBAE9kGRZZe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31" y="2829389"/>
            <a:ext cx="9104538" cy="380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32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9.3.2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迭代模型为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/>
                </a:r>
                <a:b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次迭代模型，也即上一次的迭代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是本次迭代后产生的新模型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本次待搭建的决策树，其实也是拟合上一个模型残差值的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决策树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046988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00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307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4863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9.3.2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GBDT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来说，只需要简单地拟合当前模型的残差，以下为算法步骤：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步骤一：初始化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0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a:rPr lang="en-US" altLang="zh-CN" sz="2400" b="0" i="0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 smtClean="0">
                        <a:latin typeface="Cambria Math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)=0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步骤二：对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m=1,2,...,M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拟合残差学习一个回归树，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步骤三：当误差要求或者迭代次数达到指定要求时，得到回归问题提升树，如下所示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486312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03" r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010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下面我们通过具体的回归问题按照数学步骤详细讲解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算法，给定训练数据如下，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为特征变量，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为预测变量，其中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为连续值，因此这是一个回归预测问题。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950028"/>
              </p:ext>
            </p:extLst>
          </p:nvPr>
        </p:nvGraphicFramePr>
        <p:xfrm>
          <a:off x="838200" y="3650774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808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572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求第一个模型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)=0</m:t>
                    </m:r>
                  </m:oMath>
                </a14:m>
                <a:endParaRPr lang="en-US" altLang="zh-CN" sz="24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回归决策树模型的概念和分类决策树基本一致，最大的不同就是其切分标准不再是信息熵或是基尼系数，而是均方误差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的计算公式如下所示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𝑀𝑆𝐸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572003"/>
              </a:xfrm>
              <a:prstGeom prst="rect">
                <a:avLst/>
              </a:prstGeom>
              <a:blipFill rotWithShape="1">
                <a:blip r:embed="rId2"/>
                <a:stretch>
                  <a:fillRect l="-892" t="-1365" r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023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34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寻找合适的初始切分点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作为第一颗决策树，我们需要判断在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x=2.5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x=3.5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x=4.5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个位置中的哪处切一刀，使得整体的均方误差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处切一刀划分类别，即设定阈值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时，意味着我们的弱学习器为：</a:t>
                </a: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0,  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&lt;1.5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2,  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&gt;1.5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340082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60" r="-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298" name="Picture 2" descr="https://uploader.shimo.im/f/XZUooYUgNsQ5OhhT.png!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4" y="4148363"/>
            <a:ext cx="32670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281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36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寻找合适的初始切分点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对于回归决策树而言，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某一个节点的预测值，就是这个节点中所有数据的均值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，因此在上图右边的节点，即所有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x&gt;1.5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的值，都预测为：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 dirty="0" smtClean="0">
                              <a:latin typeface="Cambria Math"/>
                            </a:rPr>
                            <m:t>0+2+2+4</m:t>
                          </m:r>
                        </m:num>
                        <m:den>
                          <m:r>
                            <a:rPr lang="en-US" altLang="zh-CN" sz="2400" i="1" dirty="0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 dirty="0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/>
                        </a:rPr>
                        <m:t>残差</m:t>
                      </m:r>
                      <m:r>
                        <a:rPr lang="en-US" altLang="zh-CN" sz="24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/>
                        </a:rPr>
                        <m:t>−</m:t>
                      </m:r>
                      <m:r>
                        <a:rPr lang="en-US" altLang="zh-CN" sz="2400" b="0" i="1" dirty="0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369127"/>
              </a:xfrm>
              <a:prstGeom prst="rect">
                <a:avLst/>
              </a:prstGeom>
              <a:blipFill rotWithShape="1">
                <a:blip r:embed="rId2"/>
                <a:stretch>
                  <a:fillRect l="-892" t="-1447" r="-832" b="-1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52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447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寻找合适的初始切分点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残差如下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𝑀𝑆𝐸</m:t>
                      </m:r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0−0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0−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/>
                              <a:ea typeface="微软雅黑" panose="020B0503020204020204" pitchFamily="34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微软雅黑" panose="020B0503020204020204" pitchFamily="34" charset="-122"/>
                        </a:rPr>
                        <m:t>=1.6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4479496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8877"/>
              </p:ext>
            </p:extLst>
          </p:nvPr>
        </p:nvGraphicFramePr>
        <p:xfrm>
          <a:off x="838200" y="2951911"/>
          <a:ext cx="10515600" cy="1767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f(x)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</a:tr>
              <a:tr h="3943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62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算法核心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四：误分类数为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，未达到预设值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，重复步骤二。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步骤五：重复步骤三。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步骤六：误差率已达预设值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，建模结束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s://uploader.shimo.im/f/9laTOBOearwkGG28.png!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1"/>
          <a:stretch/>
        </p:blipFill>
        <p:spPr bwMode="auto">
          <a:xfrm>
            <a:off x="1323975" y="3561614"/>
            <a:ext cx="9544050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568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寻找合适的初始切分点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阈值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v=1.5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的方法，我们可以计算出这种情况下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种切法的均方误差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00503"/>
              </p:ext>
            </p:extLst>
          </p:nvPr>
        </p:nvGraphicFramePr>
        <p:xfrm>
          <a:off x="838200" y="3982491"/>
          <a:ext cx="10515600" cy="883920"/>
        </p:xfrm>
        <a:graphic>
          <a:graphicData uri="http://schemas.openxmlformats.org/drawingml/2006/table">
            <a:tbl>
              <a:tblPr/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0" marR="0" marT="38100" marB="38100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73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298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寻找合适的初始切分点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由上表可知，当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v=2.5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取得最小值，此时第一颗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&lt;2.5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2987485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18" name="Picture 2" descr="https://uploader.shimo.im/f/717Et31N8H0WOX9D.png!origi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858805" y="3419928"/>
            <a:ext cx="3595688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22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均方误差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mean_squared_error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函数可以快速求得均方误差，代码如下：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80" y="3351904"/>
            <a:ext cx="6805237" cy="180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6302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在上面我们已经求得了第一颗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因此我们可以获得其对应的残差如下表所示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有了残差之后，下面需要做的就是构建决策树来拟合残差，此时整个系统的均方误差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MSE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0.53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4524315"/>
              </a:xfrm>
              <a:prstGeom prst="rect">
                <a:avLst/>
              </a:prstGeom>
              <a:blipFill rotWithShape="1">
                <a:blip r:embed="rId2"/>
                <a:stretch>
                  <a:fillRect l="-892" t="-1078" r="-832" b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20594"/>
              </p:ext>
            </p:extLst>
          </p:nvPr>
        </p:nvGraphicFramePr>
        <p:xfrm>
          <a:off x="838200" y="3300254"/>
          <a:ext cx="10515600" cy="1767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f(x)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8/3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4/3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698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拟合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残差获得第二个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有了第一颗决策树的残差值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我们需要拟合的就是下面的表，这时的目标变量就是这里残差，根据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和残差我们需要拟合一个回归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046988"/>
              </a:xfrm>
              <a:prstGeom prst="rect">
                <a:avLst/>
              </a:prstGeom>
              <a:blipFill rotWithShape="1">
                <a:blip r:embed="rId2"/>
                <a:stretch>
                  <a:fillRect l="-892" t="-1600" r="-3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298765"/>
              </p:ext>
            </p:extLst>
          </p:nvPr>
        </p:nvGraphicFramePr>
        <p:xfrm>
          <a:off x="838200" y="3650774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4/3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094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合适的初始切分点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通过和上面同样的计算方法，我们可以计算出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种切法下的均方误差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76736"/>
              </p:ext>
            </p:extLst>
          </p:nvPr>
        </p:nvGraphicFramePr>
        <p:xfrm>
          <a:off x="838200" y="3650774"/>
          <a:ext cx="10515600" cy="883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v=1.5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v=2.5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v=3.5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v=4.5</a:t>
                      </a:r>
                    </a:p>
                  </a:txBody>
                  <a:tcPr marL="0" marR="0" marT="38100" marB="38100"/>
                </a:tc>
              </a:tr>
              <a:tr h="28575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0.46</a:t>
                      </a:r>
                    </a:p>
                  </a:txBody>
                  <a:tcPr marL="0" marR="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0.088</a:t>
                      </a:r>
                    </a:p>
                  </a:txBody>
                  <a:tcPr marL="0" marR="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42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合适的初始切分点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/>
              <a:t>当</a:t>
            </a:r>
            <a:r>
              <a:rPr lang="en-US" altLang="zh-CN" sz="2400" dirty="0"/>
              <a:t>v=4.5</a:t>
            </a:r>
            <a:r>
              <a:rPr lang="zh-CN" altLang="en-US" sz="2400" dirty="0"/>
              <a:t>时均方误差</a:t>
            </a:r>
            <a:r>
              <a:rPr lang="en-US" altLang="zh-CN" sz="2400" dirty="0"/>
              <a:t>MSE</a:t>
            </a:r>
            <a:r>
              <a:rPr lang="zh-CN" altLang="en-US" sz="2400" dirty="0"/>
              <a:t>取得最小值，此时第二颗决策树为：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514" name="Picture 2" descr="https://uploader.shimo.im/f/fuvw3y54FCcV8Quv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87" y="3105161"/>
            <a:ext cx="8973226" cy="33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559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残差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此时对于残差的预测值（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）及残差的残差值（残差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T(x)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96113"/>
              </p:ext>
            </p:extLst>
          </p:nvPr>
        </p:nvGraphicFramePr>
        <p:xfrm>
          <a:off x="838200" y="3300254"/>
          <a:ext cx="10515600" cy="1767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4/3</a:t>
                      </a:r>
                    </a:p>
                  </a:txBody>
                  <a:tcPr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T(x)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4/3</a:t>
                      </a:r>
                    </a:p>
                  </a:txBody>
                  <a:tcPr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残差的残差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538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3820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此时的集成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如所示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&lt;2.5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8/3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&gt;2.5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−1/3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&lt;4.5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4/3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−1/3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&lt;2.5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7/3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2.5&lt;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&lt;4</m:t>
                              </m:r>
                              <m:r>
                                <a:rPr lang="en-US" altLang="zh-CN" sz="2400" i="1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4,  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&gt;4.5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3820661"/>
              </a:xfrm>
              <a:prstGeom prst="rect">
                <a:avLst/>
              </a:prstGeom>
              <a:blipFill rotWithShape="1">
                <a:blip r:embed="rId2"/>
                <a:stretch>
                  <a:fillRect l="-892" t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165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9.3.3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用图形来表示的话如下所示：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586" name="Picture 2" descr="https://uploader.shimo.im/f/dp0ggLqMf40YyQEn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7" y="3198720"/>
            <a:ext cx="7400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3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9.1.2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根据上方的小案例，我们可以大致地领略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算法的核心思想。下面我们通过具体的分类问题按照数学步骤详细讲解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算法的数学原理较为复杂，对于普通读者，了解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节的核心思想和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节的简单代码实现即可阅读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节的案例实战了，这里列出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算法的数学过程，仅供感兴趣的读者参考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388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841" y="1629060"/>
                <a:ext cx="102483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9.3.3 GBDT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算法数学原理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举例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2.3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有了集成模型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我们便可以求得此时系统的残差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/>
                      </a:rPr>
                      <m:t>（</m:t>
                    </m:r>
                    <m:r>
                      <a:rPr lang="en-US" altLang="zh-CN" sz="2400" i="1" dirty="0">
                        <a:latin typeface="Cambria Math"/>
                      </a:rPr>
                      <m:t>𝑦</m:t>
                    </m:r>
                    <m:r>
                      <a:rPr lang="en-US" altLang="zh-CN" sz="2400" i="1" dirty="0">
                        <a:latin typeface="Cambria Math"/>
                      </a:rPr>
                      <m:t>−</m:t>
                    </m:r>
                    <m:r>
                      <a:rPr lang="en-US" altLang="zh-CN" sz="2400" i="1" dirty="0">
                        <a:latin typeface="Cambria Math"/>
                      </a:rPr>
                      <m:t>𝑓</m:t>
                    </m:r>
                    <m:r>
                      <a:rPr lang="en-US" altLang="zh-CN" sz="2400" i="1" dirty="0"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dirty="0">
                        <a:latin typeface="Cambria Math"/>
                      </a:rPr>
                      <m:t>)</m:t>
                    </m:r>
                    <m:r>
                      <a:rPr lang="zh-CN" altLang="en-US" sz="2400" i="1" dirty="0">
                        <a:latin typeface="Cambria Math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，如下表所示：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41" y="1629060"/>
                <a:ext cx="10248318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892" t="-3101" r="-832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74435"/>
              </p:ext>
            </p:extLst>
          </p:nvPr>
        </p:nvGraphicFramePr>
        <p:xfrm>
          <a:off x="838200" y="3300254"/>
          <a:ext cx="10515600" cy="1767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f(x)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-1/3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037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817746"/>
            <a:ext cx="10248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9.3.4 GBDT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的简单代码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既可以做分类分析，也可以做回归分析，分别对应的模型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GradientBoostingClassifier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GradientBoostingRegressor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874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817746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9.3.4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算法的简单代码实现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模型简单代码演示如下所示：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2852738"/>
            <a:ext cx="6753835" cy="276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231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817746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9.3.4 GBDT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算法的简单代码实现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模型简单代码演示如下所示：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4685" y="497284"/>
            <a:ext cx="91426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9.3 GBDT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22" y="3060700"/>
            <a:ext cx="6290355" cy="26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94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629060"/>
            <a:ext cx="10248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版社在对图书进行定价的时候会考虑图书的页数，纸张，类别，作者，内容，读者等各个方面。因为定价所需要考虑的因素较多，人工考虑起来较为繁琐，并且容易遗漏。如果我们能够建立一个模型综合考虑各方面因素并对图书进行定价，那么就能节约成本，提升效率，并契合买者需求，提高销售量挖掘潜在利润。该产品定价模型也可以用于其他领域的产品定价模型，例如金融产品的定价模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918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首先读取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条图书价格数据，特征变量有图书的页数，类别，彩印和纸张，目标变量是图书的定价。这里为了方便演示，只选取了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个特征变量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5" y="4480885"/>
            <a:ext cx="5299069" cy="11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147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前五行结果如下所示：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05447"/>
              </p:ext>
            </p:extLst>
          </p:nvPr>
        </p:nvGraphicFramePr>
        <p:xfrm>
          <a:off x="838200" y="3198720"/>
          <a:ext cx="10515600" cy="26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页数</a:t>
                      </a:r>
                      <a:endParaRPr lang="zh-CN" alt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彩印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纸张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207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技术类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双胶纸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技术类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双胶纸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技术类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双胶纸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技术类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双胶纸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技术类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双胶纸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06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value_counts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函数查看这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本图书有哪些类别及各个类别对应的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5" y="3028950"/>
            <a:ext cx="3248025" cy="64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5" y="4530045"/>
            <a:ext cx="3248025" cy="158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7919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arenBoth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查看图书彩印的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数量结果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代表黑白印刷，取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代表彩色印刷。这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本书中有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本彩印，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本黑白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查看图书纸张的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96" y="4452687"/>
            <a:ext cx="3543378" cy="167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96" y="2433863"/>
            <a:ext cx="3213457" cy="126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065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因为“类别”和“纸张”两列是分类型文本变量，因此可以采用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LabelEncoder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函数对分类变量进行编号，以便于后续的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模型拟合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因为这里的类别并不多，所以也可以用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函数来进行替换，代码如下：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359" y="3096759"/>
            <a:ext cx="5541282" cy="110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47" y="5176009"/>
            <a:ext cx="7771305" cy="55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5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841" y="497284"/>
            <a:ext cx="107372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en-US" altLang="zh-CN" sz="6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算法的原理介绍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841" y="1817746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9.1.2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算法数学原理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分类算法的流程图如下所示：</a:t>
            </a:r>
          </a:p>
        </p:txBody>
      </p:sp>
      <p:pic>
        <p:nvPicPr>
          <p:cNvPr id="6146" name="Picture 2" descr="https://uploader.shimo.im/f/uH1rSSUFaxMjhfHM.png!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29" y="2648742"/>
            <a:ext cx="7873742" cy="39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99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们使用同样的方法处理“纸张”一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表格如下所示：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66706"/>
              </p:ext>
            </p:extLst>
          </p:nvPr>
        </p:nvGraphicFramePr>
        <p:xfrm>
          <a:off x="971841" y="3509259"/>
          <a:ext cx="10515600" cy="26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285750">
                <a:tc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页数</a:t>
                      </a:r>
                      <a:endParaRPr lang="zh-CN" alt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彩印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纸张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207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206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218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</a:p>
                  </a:txBody>
                  <a:tcPr marL="0" marR="0" marT="38100" marB="38100" anchor="ctr"/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0" marR="0" marT="38100" marB="3810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00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特征变量和目标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如下代码将特征变量和目标变量单独提取出来：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46" y="3429000"/>
            <a:ext cx="3277507" cy="84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861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划分训练集和测试集</a:t>
            </a:r>
          </a:p>
          <a:p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完特征变量后需要将数据拆分为训练集及测试集。划分训练集和测试集的代码如下：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71" y="3429000"/>
            <a:ext cx="7506257" cy="125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818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模型训练及搭建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为训练集和测试集之后，就可以从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Scikit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-Learn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库中引入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模型进行模型训练了，代码如下：</a:t>
            </a:r>
          </a:p>
        </p:txBody>
      </p:sp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78" y="3428999"/>
            <a:ext cx="6750244" cy="12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31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还可以通过模型自带的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函数来查看模型预测的效果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此时获得的模型准确度评分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0.874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，说明模型的效果不错，这个评分其实也就是模型的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R-squared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值（也即统计学中常说的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400" i="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），通过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如下代码查看模型的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R-squared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值，来评判模型的拟合程度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0.874,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与模型自带的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51" y="2659334"/>
            <a:ext cx="3819298" cy="66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12" y="4732882"/>
            <a:ext cx="5555176" cy="83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6360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841" y="1629060"/>
            <a:ext cx="1024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9.4.4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这里提供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算法模型相关参数表格供有需要的读者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66" y="2460057"/>
            <a:ext cx="6644668" cy="88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40324"/>
              </p:ext>
            </p:extLst>
          </p:nvPr>
        </p:nvGraphicFramePr>
        <p:xfrm>
          <a:off x="928915" y="3552826"/>
          <a:ext cx="10348685" cy="29655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24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loss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损失函数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'ls'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代表均方差损失函数，取值为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'lad'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代表绝对损失函数，取值为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altLang="zh-CN" sz="2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/>
                        </a:rPr>
                        <a:t>huber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Huber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损失函数，取值为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'quantile'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代表分位数损失函数，默认取均方差损失函数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'ls'</a:t>
                      </a:r>
                    </a:p>
                  </a:txBody>
                  <a:tcPr marL="0" marR="0" marT="6573" marB="6573" anchor="ctr"/>
                </a:tc>
              </a:tr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learning_rate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弱学习器的权重缩减系数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ν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(0,1]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2398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32840"/>
              </p:ext>
            </p:extLst>
          </p:nvPr>
        </p:nvGraphicFramePr>
        <p:xfrm>
          <a:off x="921657" y="1328281"/>
          <a:ext cx="10348685" cy="51863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113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n_estimators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弱学习器的最大迭代次数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型数据，默认取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0" marR="0" marT="6573" marB="6573" anchor="ctr"/>
                </a:tc>
              </a:tr>
              <a:tr h="297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subsample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子采样比例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为了防止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GBDT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模型发生过拟合建立每棵回归树时采用子采样，该参数取值范围为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(0,1]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；取值为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代表在建立回归树时使用所有样本，取值小于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代表通过不放回抽样使用部分样本；默认取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6573" marB="6573" anchor="ctr"/>
                </a:tc>
              </a:tr>
              <a:tr h="202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criterion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特征选择标准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型，默认为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friedman_mse'。'friedman_mse'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是费尔德曼均方误差，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mse'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是均方误差，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mae'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是平均绝对误差</a:t>
                      </a:r>
                    </a:p>
                  </a:txBody>
                  <a:tcPr marL="0" marR="0" marT="6573" marB="6573" anchor="ctr"/>
                </a:tc>
              </a:tr>
              <a:tr h="202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min_samples_split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分割内部节点所需要的最小样本数量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型或者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型。如果为整数，那么该值为最小样本数量；如果为浮点型，这是一个百分比。默认为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8700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73983"/>
              </p:ext>
            </p:extLst>
          </p:nvPr>
        </p:nvGraphicFramePr>
        <p:xfrm>
          <a:off x="921657" y="1328281"/>
          <a:ext cx="10348685" cy="55521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202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min_samples_leaf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叶子节点上的最小样本数量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型或者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型。如果为整数，那么该值为最小样本数量；如果为浮点型，这是一个百分比，默认为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6573" marB="6573" anchor="ctr"/>
                </a:tc>
              </a:tr>
              <a:tr h="34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min_weight_fraction_leaf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叶子节点最小的样本权重和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，即不考虑权重问题，如果小于该数值，该叶子节点会和兄弟节点一起被剪枝（即剔除该叶子节点和其兄弟节点，并停止分裂）。如果较多样本有缺失值或者样本的分布类别偏差很大，则需考虑样本权重问题。</a:t>
                      </a:r>
                    </a:p>
                  </a:txBody>
                  <a:tcPr marL="0" marR="0" marT="6573" marB="6573" anchor="ctr"/>
                </a:tc>
              </a:tr>
              <a:tr h="107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max_depth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最大深度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型，最大深度限制了树的节点数，默认为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6573" marB="6573" anchor="ctr"/>
                </a:tc>
              </a:tr>
              <a:tr h="15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min_impurity_decrease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分裂节点阈值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如果节点的分裂导致不纯度的下降大于或等于该参数，则分裂该节点，浮点型，默认为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1320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02904"/>
              </p:ext>
            </p:extLst>
          </p:nvPr>
        </p:nvGraphicFramePr>
        <p:xfrm>
          <a:off x="921657" y="1328281"/>
          <a:ext cx="10348685" cy="40627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15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min_impurity_split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停止树生长的阈值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如果节点的不纯度高于阈值，就进行分裂，否则就是叶子节点；取值为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型，默认为</a:t>
                      </a:r>
                      <a:r>
                        <a:rPr lang="en-US" altLang="zh-CN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1e-7</a:t>
                      </a:r>
                    </a:p>
                  </a:txBody>
                  <a:tcPr marL="0" marR="0" marT="6573" marB="6573" anchor="ctr"/>
                </a:tc>
              </a:tr>
              <a:tr h="439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random_state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设定随机状态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取值范围为：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RandomState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None}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。如果为整数，则指定了随机数生成器的种子，设置为任意整数后，例如“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123”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，则每次运行的结果都是一致的；如果为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RandomState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实例，则指定了随机数生成器；如果为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，则使用默认的随机数生成器。默认为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9665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9468" y="497284"/>
            <a:ext cx="9793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实战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GBDT</a:t>
            </a:r>
            <a:r>
              <a:rPr lang="zh-CN" altLang="en-US" sz="4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定价模型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1707"/>
              </p:ext>
            </p:extLst>
          </p:nvPr>
        </p:nvGraphicFramePr>
        <p:xfrm>
          <a:off x="921657" y="1328281"/>
          <a:ext cx="10348685" cy="48074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8685"/>
                <a:gridCol w="2073080"/>
                <a:gridCol w="5546920"/>
              </a:tblGrid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</a:t>
                      </a:r>
                    </a:p>
                  </a:txBody>
                  <a:tcPr marL="0" marR="0" marT="6573" marB="6573" anchor="ctr"/>
                </a:tc>
              </a:tr>
              <a:tr h="439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max_features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寻找最佳切割时要考虑的特征数量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型或者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None，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型，代表要考虑的特征数量；如果为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型，即百分比；如果为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auto'，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sqrt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n_features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)；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sqrt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'，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auto'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一样；如果为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log2'，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log2(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n_features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)；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如果为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None,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</a:t>
                      </a:r>
                      <a:r>
                        <a:rPr lang="en-US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n_features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默认取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r>
                        <a:rPr 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None'</a:t>
                      </a:r>
                    </a:p>
                  </a:txBody>
                  <a:tcPr marL="0" marR="0" marT="6573" marB="6573" anchor="ctr"/>
                </a:tc>
              </a:tr>
              <a:tr h="202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verbose</a:t>
                      </a:r>
                      <a:endParaRPr lang="en-US" sz="2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控制输出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整数型，默认为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则不输出日志，如果为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，则每隔一段时间输出日志，大于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输出日志会更频繁。</a:t>
                      </a:r>
                    </a:p>
                  </a:txBody>
                  <a:tcPr marL="0" marR="0" marT="6573" marB="6573" anchor="ctr"/>
                </a:tc>
              </a:tr>
              <a:tr h="604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max_leaf_nodes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最大叶子节点数</a:t>
                      </a:r>
                    </a:p>
                  </a:txBody>
                  <a:tcPr marL="0" marR="0" marT="6573" marB="6573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取值为</a:t>
                      </a:r>
                      <a:r>
                        <a:rPr lang="en-US" altLang="zh-CN" sz="24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zh-CN" altLang="en-US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型数据，默认为</a:t>
                      </a:r>
                      <a:r>
                        <a:rPr lang="en-US" altLang="zh-CN" sz="2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</a:t>
                      </a:r>
                    </a:p>
                  </a:txBody>
                  <a:tcPr marL="0" marR="0" marT="6573" marB="65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44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8147</Words>
  <Application>Microsoft Office PowerPoint</Application>
  <PresentationFormat>自定义</PresentationFormat>
  <Paragraphs>1068</Paragraphs>
  <Slides>101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Yutao Wang</dc:creator>
  <cp:lastModifiedBy>李玉雷</cp:lastModifiedBy>
  <cp:revision>156</cp:revision>
  <dcterms:created xsi:type="dcterms:W3CDTF">2020-01-08T06:45:46Z</dcterms:created>
  <dcterms:modified xsi:type="dcterms:W3CDTF">2020-03-20T08:14:52Z</dcterms:modified>
</cp:coreProperties>
</file>